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09"/>
    <p:restoredTop sz="94610"/>
  </p:normalViewPr>
  <p:slideViewPr>
    <p:cSldViewPr snapToGrid="0" snapToObjects="1">
      <p:cViewPr varScale="1">
        <p:scale>
          <a:sx n="159" d="100"/>
          <a:sy n="159" d="100"/>
        </p:scale>
        <p:origin x="5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260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Selbst gesagt statt gefragt. Mit Begründung, nicht als Entschuldigung.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Eine Frage, direkt aus der kritischen Würdigung abgeleitet. Mehr nicht.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Vorher fragen, ob diese Folie bei einer Folienbegrenzung mitzählt. Sie zählt fast immer mit.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Sechs Wörter, keine Unterpunkte. Bei 10 Minuten Vortragszeit diese Folie weglassen.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Eine Zahl, ein Diagramm. Keine Definition von „Mitarbeiterbindung" — die Prüfer:innen kennen den Begriff.</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 Frage wörtlich und allein. Im Fazit dieselben Begriffe verwenden — das schließt den Kreis.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Der Satz zur Methodenwahl ist der wichtigste auf dieser Folie — danach wird fast immer gefragt.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Das Kategoriensystem ist der Kern der Arbeit. Hier ruhig langsamer sprechen.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Ein Zitat, nicht vier. Vorlesen und dann kurz stehen lassen.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 Folie zieht die Fragen auf sich. Am gründlichsten vorbereiten — auch die Gegenfrage, ob acht Interviews das hergeben.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Zwei Sätze, dieselben Begriffe wie in der Forschungsfrage. Keine neuen Informationen.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31520" y="457200"/>
            <a:ext cx="10698480" cy="320040"/>
          </a:xfrm>
          <a:prstGeom prst="rect">
            <a:avLst/>
          </a:prstGeom>
          <a:noFill/>
          <a:ln/>
        </p:spPr>
        <p:txBody>
          <a:bodyPr wrap="square" lIns="0" tIns="0" rIns="0" bIns="0" rtlCol="0" anchor="ctr"/>
          <a:lstStyle/>
          <a:p>
            <a:pPr marL="0" indent="0">
              <a:buNone/>
            </a:pPr>
            <a:r>
              <a:rPr lang="en-US" sz="1200" dirty="0">
                <a:solidFill>
                  <a:srgbClr val="D31F1D"/>
                </a:solidFill>
                <a:latin typeface="Arial" pitchFamily="34" charset="0"/>
                <a:ea typeface="Arial" pitchFamily="34" charset="-122"/>
                <a:cs typeface="Arial" pitchFamily="34" charset="-120"/>
              </a:rPr>
              <a:t>Beispiel-Präsentation — alle Zahlen und Zitate sind erfunden</a:t>
            </a:r>
            <a:endParaRPr lang="en-US" sz="1200" dirty="0"/>
          </a:p>
        </p:txBody>
      </p:sp>
      <p:sp>
        <p:nvSpPr>
          <p:cNvPr id="3" name="Text 1"/>
          <p:cNvSpPr/>
          <p:nvPr/>
        </p:nvSpPr>
        <p:spPr>
          <a:xfrm>
            <a:off x="731520" y="1554480"/>
            <a:ext cx="10698480" cy="731520"/>
          </a:xfrm>
          <a:prstGeom prst="rect">
            <a:avLst/>
          </a:prstGeom>
          <a:noFill/>
          <a:ln/>
        </p:spPr>
        <p:txBody>
          <a:bodyPr wrap="square" lIns="0" tIns="0" rIns="0" bIns="0" rtlCol="0" anchor="ctr"/>
          <a:lstStyle/>
          <a:p>
            <a:pPr marL="0" indent="0">
              <a:buNone/>
            </a:pPr>
            <a:r>
              <a:rPr lang="en-US" sz="4000" b="1" dirty="0">
                <a:solidFill>
                  <a:srgbClr val="1A1613"/>
                </a:solidFill>
                <a:latin typeface="Arial" pitchFamily="34" charset="0"/>
                <a:ea typeface="Arial" pitchFamily="34" charset="-122"/>
                <a:cs typeface="Arial" pitchFamily="34" charset="-120"/>
              </a:rPr>
              <a:t>Mitarbeiterbindung im Außendienst</a:t>
            </a:r>
            <a:endParaRPr lang="en-US" sz="4000" dirty="0"/>
          </a:p>
        </p:txBody>
      </p:sp>
      <p:sp>
        <p:nvSpPr>
          <p:cNvPr id="4" name="Text 2"/>
          <p:cNvSpPr/>
          <p:nvPr/>
        </p:nvSpPr>
        <p:spPr>
          <a:xfrm>
            <a:off x="731520" y="2377440"/>
            <a:ext cx="10698480" cy="548640"/>
          </a:xfrm>
          <a:prstGeom prst="rect">
            <a:avLst/>
          </a:prstGeom>
          <a:noFill/>
          <a:ln/>
        </p:spPr>
        <p:txBody>
          <a:bodyPr wrap="square" lIns="0" tIns="0" rIns="0" bIns="0" rtlCol="0" anchor="ctr"/>
          <a:lstStyle/>
          <a:p>
            <a:pPr marL="0" indent="0">
              <a:buNone/>
            </a:pPr>
            <a:r>
              <a:rPr lang="en-US" sz="2200" dirty="0">
                <a:solidFill>
                  <a:srgbClr val="5A4E45"/>
                </a:solidFill>
                <a:latin typeface="Arial" pitchFamily="34" charset="0"/>
                <a:ea typeface="Arial" pitchFamily="34" charset="-122"/>
                <a:cs typeface="Arial" pitchFamily="34" charset="-120"/>
              </a:rPr>
              <a:t>Eine qualitative Interviewstudie bei einem mittelständischen Maschinenbauer</a:t>
            </a:r>
            <a:endParaRPr lang="en-US" sz="2200" dirty="0"/>
          </a:p>
        </p:txBody>
      </p:sp>
      <p:sp>
        <p:nvSpPr>
          <p:cNvPr id="5" name="Text 3"/>
          <p:cNvSpPr/>
          <p:nvPr/>
        </p:nvSpPr>
        <p:spPr>
          <a:xfrm>
            <a:off x="731520" y="3931920"/>
            <a:ext cx="10698480" cy="1645920"/>
          </a:xfrm>
          <a:prstGeom prst="rect">
            <a:avLst/>
          </a:prstGeom>
          <a:noFill/>
          <a:ln/>
        </p:spPr>
        <p:txBody>
          <a:bodyPr wrap="square" lIns="0" tIns="0" rIns="0" bIns="0" rtlCol="0" anchor="ctr"/>
          <a:lstStyle/>
          <a:p>
            <a:pPr marL="0" indent="0">
              <a:lnSpc>
                <a:spcPct val="130000"/>
              </a:lnSpc>
              <a:buNone/>
            </a:pPr>
            <a:r>
              <a:rPr lang="en-US" sz="1600" b="1" dirty="0">
                <a:solidFill>
                  <a:srgbClr val="1A1613"/>
                </a:solidFill>
                <a:latin typeface="Arial" pitchFamily="34" charset="0"/>
                <a:ea typeface="Arial" pitchFamily="34" charset="-122"/>
                <a:cs typeface="Arial" pitchFamily="34" charset="-120"/>
              </a:rPr>
              <a:t>Max Mustermann</a:t>
            </a:r>
            <a:endParaRPr lang="en-US" sz="1600" dirty="0"/>
          </a:p>
          <a:p>
            <a:pPr marL="0" indent="0">
              <a:lnSpc>
                <a:spcPct val="130000"/>
              </a:lnSpc>
              <a:buNone/>
            </a:pPr>
            <a:r>
              <a:rPr lang="en-US" sz="1600" dirty="0">
                <a:solidFill>
                  <a:srgbClr val="1A1613"/>
                </a:solidFill>
                <a:latin typeface="Arial" pitchFamily="34" charset="0"/>
                <a:ea typeface="Arial" pitchFamily="34" charset="-122"/>
                <a:cs typeface="Arial" pitchFamily="34" charset="-120"/>
              </a:rPr>
              <a:t>B. A. Business Administration · Matrikelnr. 1234567</a:t>
            </a:r>
            <a:endParaRPr lang="en-US" sz="1600" dirty="0"/>
          </a:p>
          <a:p>
            <a:pPr marL="0" indent="0">
              <a:lnSpc>
                <a:spcPct val="130000"/>
              </a:lnSpc>
              <a:buNone/>
            </a:pPr>
            <a:r>
              <a:rPr lang="en-US" sz="1600" dirty="0">
                <a:solidFill>
                  <a:srgbClr val="1A1613"/>
                </a:solidFill>
                <a:latin typeface="Arial" pitchFamily="34" charset="0"/>
                <a:ea typeface="Arial" pitchFamily="34" charset="-122"/>
                <a:cs typeface="Arial" pitchFamily="34" charset="-120"/>
              </a:rPr>
              <a:t>Erstprüferin: Prof. Dr. Musterfrau · Zweitprüfer: Prof. Dr. Mustermann</a:t>
            </a:r>
            <a:endParaRPr lang="en-US" sz="1600" dirty="0"/>
          </a:p>
          <a:p>
            <a:pPr marL="0" indent="0">
              <a:lnSpc>
                <a:spcPct val="130000"/>
              </a:lnSpc>
              <a:buNone/>
            </a:pPr>
            <a:r>
              <a:rPr lang="en-US" sz="1600" dirty="0">
                <a:solidFill>
                  <a:srgbClr val="1A1613"/>
                </a:solidFill>
                <a:latin typeface="Arial" pitchFamily="34" charset="0"/>
                <a:ea typeface="Arial" pitchFamily="34" charset="-122"/>
                <a:cs typeface="Arial" pitchFamily="34" charset="-120"/>
              </a:rPr>
              <a:t>14. März 2026</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10 · Kritische Würdigung</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1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10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737360"/>
            <a:ext cx="10698480" cy="3291840"/>
          </a:xfrm>
          <a:prstGeom prst="rect">
            <a:avLst/>
          </a:prstGeom>
          <a:noFill/>
          <a:ln/>
        </p:spPr>
        <p:txBody>
          <a:bodyPr wrap="square" lIns="0" tIns="0" rIns="0" bIns="0" rtlCol="0" anchor="ctr"/>
          <a:lstStyle/>
          <a:p>
            <a:pPr marL="342900" indent="-342900">
              <a:lnSpc>
                <a:spcPct val="120000"/>
              </a:lnSpc>
              <a:spcAft>
                <a:spcPts val="1400"/>
              </a:spcAft>
              <a:buSzPct val="100000"/>
              <a:buChar char="•"/>
            </a:pPr>
            <a:r>
              <a:rPr lang="en-US" sz="1900" dirty="0">
                <a:solidFill>
                  <a:srgbClr val="1A1613"/>
                </a:solidFill>
                <a:latin typeface="Arial" pitchFamily="34" charset="0"/>
                <a:ea typeface="Arial" pitchFamily="34" charset="-122"/>
                <a:cs typeface="Arial" pitchFamily="34" charset="-120"/>
              </a:rPr>
              <a:t>Acht Interviews in einem Unternehmen — die Ergebnisse sind nicht übertragbar, sondern beschreiben diesen Fall.</a:t>
            </a:r>
            <a:endParaRPr lang="en-US" sz="1900" dirty="0"/>
          </a:p>
          <a:p>
            <a:pPr marL="342900" indent="-342900">
              <a:lnSpc>
                <a:spcPct val="120000"/>
              </a:lnSpc>
              <a:spcAft>
                <a:spcPts val="1400"/>
              </a:spcAft>
              <a:buSzPct val="100000"/>
              <a:buChar char="•"/>
            </a:pPr>
            <a:r>
              <a:rPr lang="en-US" sz="1900" dirty="0">
                <a:solidFill>
                  <a:srgbClr val="1A1613"/>
                </a:solidFill>
                <a:latin typeface="Arial" pitchFamily="34" charset="0"/>
                <a:ea typeface="Arial" pitchFamily="34" charset="-122"/>
                <a:cs typeface="Arial" pitchFamily="34" charset="-120"/>
              </a:rPr>
              <a:t>Ich kenne die Befragten beruflich. Das hat den Zugang erleichtert und kann Antworten geschönt haben.</a:t>
            </a:r>
            <a:endParaRPr lang="en-US" sz="1900" dirty="0"/>
          </a:p>
          <a:p>
            <a:pPr marL="342900" indent="-342900">
              <a:lnSpc>
                <a:spcPct val="120000"/>
              </a:lnSpc>
              <a:spcAft>
                <a:spcPts val="1400"/>
              </a:spcAft>
              <a:buSzPct val="100000"/>
              <a:buChar char="•"/>
            </a:pPr>
            <a:r>
              <a:rPr lang="en-US" sz="1900" dirty="0">
                <a:solidFill>
                  <a:srgbClr val="1A1613"/>
                </a:solidFill>
                <a:latin typeface="Arial" pitchFamily="34" charset="0"/>
                <a:ea typeface="Arial" pitchFamily="34" charset="-122"/>
                <a:cs typeface="Arial" pitchFamily="34" charset="-120"/>
              </a:rPr>
              <a:t>Ausgeschiedene Beschäftigte sind mit zwei Personen unterrepräsentiert — gerade sie hätten am meisten zu Kündigungsgründen sagen können.</a:t>
            </a:r>
            <a:endParaRPr lang="en-US" sz="1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11 · Ausblick</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0,5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11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2011680"/>
            <a:ext cx="10698480" cy="1645920"/>
          </a:xfrm>
          <a:prstGeom prst="rect">
            <a:avLst/>
          </a:prstGeom>
          <a:noFill/>
          <a:ln/>
        </p:spPr>
        <p:txBody>
          <a:bodyPr wrap="square" lIns="0" tIns="0" rIns="0" bIns="0" rtlCol="0" anchor="ctr"/>
          <a:lstStyle/>
          <a:p>
            <a:pPr marL="0" indent="0">
              <a:lnSpc>
                <a:spcPct val="125000"/>
              </a:lnSpc>
              <a:buNone/>
            </a:pPr>
            <a:r>
              <a:rPr lang="en-US" sz="2600" b="1" dirty="0">
                <a:solidFill>
                  <a:srgbClr val="1A1613"/>
                </a:solidFill>
                <a:latin typeface="Arial" pitchFamily="34" charset="0"/>
                <a:ea typeface="Arial" pitchFamily="34" charset="-122"/>
                <a:cs typeface="Arial" pitchFamily="34" charset="-120"/>
              </a:rPr>
              <a:t>Gelten dieselben Faktoren im Innendienst — oder ist der Rückhalt bei Konflikten ein Spezifikum der Außendienst-Situation?</a:t>
            </a:r>
            <a:endParaRPr lang="en-US"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12 · Quellenverzeichnis</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keine Redezeit</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12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737360"/>
            <a:ext cx="10698480" cy="2926080"/>
          </a:xfrm>
          <a:prstGeom prst="rect">
            <a:avLst/>
          </a:prstGeom>
          <a:noFill/>
          <a:ln/>
        </p:spPr>
        <p:txBody>
          <a:bodyPr wrap="square" lIns="0" tIns="0" rIns="0" bIns="0" rtlCol="0" anchor="ctr"/>
          <a:lstStyle/>
          <a:p>
            <a:pPr marL="0" indent="0">
              <a:lnSpc>
                <a:spcPct val="120000"/>
              </a:lnSpc>
              <a:spcAft>
                <a:spcPts val="1200"/>
              </a:spcAft>
              <a:buNone/>
            </a:pPr>
            <a:r>
              <a:rPr lang="en-US" sz="1600" dirty="0">
                <a:solidFill>
                  <a:srgbClr val="1A1613"/>
                </a:solidFill>
                <a:latin typeface="Arial" pitchFamily="34" charset="0"/>
                <a:ea typeface="Arial" pitchFamily="34" charset="-122"/>
                <a:cs typeface="Arial" pitchFamily="34" charset="-120"/>
              </a:rPr>
              <a:t>Kuckartz, U. / Rädiker, S. (2024): Qualitative Inhaltsanalyse. Methoden, Praxis, Computerunterstützung. 6. Aufl., Weinheim: Beltz Juventa.</a:t>
            </a:r>
            <a:endParaRPr lang="en-US" sz="1600" dirty="0"/>
          </a:p>
          <a:p>
            <a:pPr marL="0" indent="0">
              <a:lnSpc>
                <a:spcPct val="120000"/>
              </a:lnSpc>
              <a:spcAft>
                <a:spcPts val="1200"/>
              </a:spcAft>
              <a:buNone/>
            </a:pPr>
            <a:r>
              <a:rPr lang="en-US" sz="1600" dirty="0">
                <a:solidFill>
                  <a:srgbClr val="1A1613"/>
                </a:solidFill>
                <a:latin typeface="Arial" pitchFamily="34" charset="0"/>
                <a:ea typeface="Arial" pitchFamily="34" charset="-122"/>
                <a:cs typeface="Arial" pitchFamily="34" charset="-120"/>
              </a:rPr>
              <a:t>Personalcontrolling des Unternehmens (2025): Fluktuationsstatistik Vertrieb, internes Dokument.</a:t>
            </a:r>
            <a:endParaRPr lang="en-US" sz="1600" dirty="0"/>
          </a:p>
          <a:p>
            <a:pPr marL="0" indent="0">
              <a:lnSpc>
                <a:spcPct val="120000"/>
              </a:lnSpc>
              <a:spcAft>
                <a:spcPts val="1200"/>
              </a:spcAft>
              <a:buNone/>
            </a:pPr>
            <a:r>
              <a:rPr lang="en-US" sz="1600" dirty="0">
                <a:solidFill>
                  <a:srgbClr val="1A1613"/>
                </a:solidFill>
                <a:latin typeface="Arial" pitchFamily="34" charset="0"/>
                <a:ea typeface="Arial" pitchFamily="34" charset="-122"/>
                <a:cs typeface="Arial" pitchFamily="34" charset="-120"/>
              </a:rPr>
              <a:t>Eigene Erhebung (2025/26): Acht Experteninterviews, Transkripte im Anhang der Arbeit.</a:t>
            </a:r>
            <a:endParaRPr lang="en-US" sz="1600" dirty="0"/>
          </a:p>
        </p:txBody>
      </p:sp>
      <p:sp>
        <p:nvSpPr>
          <p:cNvPr id="8" name="Text 6"/>
          <p:cNvSpPr/>
          <p:nvPr/>
        </p:nvSpPr>
        <p:spPr>
          <a:xfrm>
            <a:off x="731520" y="4937760"/>
            <a:ext cx="10698480" cy="365760"/>
          </a:xfrm>
          <a:prstGeom prst="rect">
            <a:avLst/>
          </a:prstGeom>
          <a:noFill/>
          <a:ln/>
        </p:spPr>
        <p:txBody>
          <a:bodyPr wrap="square" lIns="0" tIns="0" rIns="0" bIns="0" rtlCol="0" anchor="ctr"/>
          <a:lstStyle/>
          <a:p>
            <a:pPr marL="0" indent="0">
              <a:buNone/>
            </a:pPr>
            <a:r>
              <a:rPr lang="en-US" sz="1300" dirty="0">
                <a:solidFill>
                  <a:srgbClr val="786C60"/>
                </a:solidFill>
                <a:latin typeface="Arial" pitchFamily="34" charset="0"/>
                <a:ea typeface="Arial" pitchFamily="34" charset="-122"/>
                <a:cs typeface="Arial" pitchFamily="34" charset="-120"/>
              </a:rPr>
              <a:t>Format wie im Literaturverzeichnis der Arbeit. Nur Quellen, die auf den Folien vorkommen.</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2 · Agenda</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0,5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2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920240"/>
            <a:ext cx="10698480" cy="3657600"/>
          </a:xfrm>
          <a:prstGeom prst="rect">
            <a:avLst/>
          </a:prstGeom>
          <a:noFill/>
          <a:ln/>
        </p:spPr>
        <p:txBody>
          <a:bodyPr wrap="square" lIns="0" tIns="0" rIns="0" bIns="0" rtlCol="0" anchor="ctr"/>
          <a:lstStyle/>
          <a:p>
            <a:pPr marL="342900" indent="-342900">
              <a:spcAft>
                <a:spcPts val="1200"/>
              </a:spcAft>
              <a:buSzPct val="100000"/>
              <a:buChar char="•"/>
            </a:pPr>
            <a:r>
              <a:rPr lang="en-US" sz="2400" dirty="0">
                <a:solidFill>
                  <a:srgbClr val="1A1613"/>
                </a:solidFill>
                <a:latin typeface="Arial" pitchFamily="34" charset="0"/>
                <a:ea typeface="Arial" pitchFamily="34" charset="-122"/>
                <a:cs typeface="Arial" pitchFamily="34" charset="-120"/>
              </a:rPr>
              <a:t>Ausgangslage</a:t>
            </a:r>
            <a:endParaRPr lang="en-US" sz="2400" dirty="0"/>
          </a:p>
          <a:p>
            <a:pPr marL="342900" indent="-342900">
              <a:spcAft>
                <a:spcPts val="1200"/>
              </a:spcAft>
              <a:buSzPct val="100000"/>
              <a:buChar char="•"/>
            </a:pPr>
            <a:r>
              <a:rPr lang="en-US" sz="2400" dirty="0">
                <a:solidFill>
                  <a:srgbClr val="1A1613"/>
                </a:solidFill>
                <a:latin typeface="Arial" pitchFamily="34" charset="0"/>
                <a:ea typeface="Arial" pitchFamily="34" charset="-122"/>
                <a:cs typeface="Arial" pitchFamily="34" charset="-120"/>
              </a:rPr>
              <a:t>Forschungsfrage</a:t>
            </a:r>
            <a:endParaRPr lang="en-US" sz="2400" dirty="0"/>
          </a:p>
          <a:p>
            <a:pPr marL="342900" indent="-342900">
              <a:spcAft>
                <a:spcPts val="1200"/>
              </a:spcAft>
              <a:buSzPct val="100000"/>
              <a:buChar char="•"/>
            </a:pPr>
            <a:r>
              <a:rPr lang="en-US" sz="2400" dirty="0">
                <a:solidFill>
                  <a:srgbClr val="1A1613"/>
                </a:solidFill>
                <a:latin typeface="Arial" pitchFamily="34" charset="0"/>
                <a:ea typeface="Arial" pitchFamily="34" charset="-122"/>
                <a:cs typeface="Arial" pitchFamily="34" charset="-120"/>
              </a:rPr>
              <a:t>Methode</a:t>
            </a:r>
            <a:endParaRPr lang="en-US" sz="2400" dirty="0"/>
          </a:p>
          <a:p>
            <a:pPr marL="342900" indent="-342900">
              <a:spcAft>
                <a:spcPts val="1200"/>
              </a:spcAft>
              <a:buSzPct val="100000"/>
              <a:buChar char="•"/>
            </a:pPr>
            <a:r>
              <a:rPr lang="en-US" sz="2400" dirty="0">
                <a:solidFill>
                  <a:srgbClr val="1A1613"/>
                </a:solidFill>
                <a:latin typeface="Arial" pitchFamily="34" charset="0"/>
                <a:ea typeface="Arial" pitchFamily="34" charset="-122"/>
                <a:cs typeface="Arial" pitchFamily="34" charset="-120"/>
              </a:rPr>
              <a:t>Ergebnisse</a:t>
            </a:r>
            <a:endParaRPr lang="en-US" sz="2400" dirty="0"/>
          </a:p>
          <a:p>
            <a:pPr marL="342900" indent="-342900">
              <a:spcAft>
                <a:spcPts val="1200"/>
              </a:spcAft>
              <a:buSzPct val="100000"/>
              <a:buChar char="•"/>
            </a:pPr>
            <a:r>
              <a:rPr lang="en-US" sz="2400" dirty="0">
                <a:solidFill>
                  <a:srgbClr val="1A1613"/>
                </a:solidFill>
                <a:latin typeface="Arial" pitchFamily="34" charset="0"/>
                <a:ea typeface="Arial" pitchFamily="34" charset="-122"/>
                <a:cs typeface="Arial" pitchFamily="34" charset="-120"/>
              </a:rPr>
              <a:t>Fazit</a:t>
            </a:r>
            <a:endParaRPr lang="en-US" sz="2400" dirty="0"/>
          </a:p>
          <a:p>
            <a:pPr marL="342900" indent="-342900">
              <a:spcAft>
                <a:spcPts val="1200"/>
              </a:spcAft>
              <a:buSzPct val="100000"/>
              <a:buChar char="•"/>
            </a:pPr>
            <a:r>
              <a:rPr lang="en-US" sz="2400" dirty="0">
                <a:solidFill>
                  <a:srgbClr val="1A1613"/>
                </a:solidFill>
                <a:latin typeface="Arial" pitchFamily="34" charset="0"/>
                <a:ea typeface="Arial" pitchFamily="34" charset="-122"/>
                <a:cs typeface="Arial" pitchFamily="34" charset="-120"/>
              </a:rPr>
              <a:t>Ausblick</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3 · Ausgangslage</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2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3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645920"/>
            <a:ext cx="10698480" cy="457200"/>
          </a:xfrm>
          <a:prstGeom prst="rect">
            <a:avLst/>
          </a:prstGeom>
          <a:noFill/>
          <a:ln/>
        </p:spPr>
        <p:txBody>
          <a:bodyPr wrap="square" lIns="0" tIns="0" rIns="0" bIns="0" rtlCol="0" anchor="ctr"/>
          <a:lstStyle/>
          <a:p>
            <a:pPr marL="0" indent="0">
              <a:buNone/>
            </a:pPr>
            <a:r>
              <a:rPr lang="en-US" sz="2000" b="1" dirty="0">
                <a:solidFill>
                  <a:srgbClr val="1A1613"/>
                </a:solidFill>
                <a:latin typeface="Arial" pitchFamily="34" charset="0"/>
                <a:ea typeface="Arial" pitchFamily="34" charset="-122"/>
                <a:cs typeface="Arial" pitchFamily="34" charset="-120"/>
              </a:rPr>
              <a:t>Die Fluktuation im Außendienst liegt deutlich über dem Branchenschnitt.</a:t>
            </a:r>
            <a:endParaRPr lang="en-US" sz="2000" dirty="0"/>
          </a:p>
        </p:txBody>
      </p:sp>
      <p:sp>
        <p:nvSpPr>
          <p:cNvPr id="8" name="Shape 6"/>
          <p:cNvSpPr/>
          <p:nvPr/>
        </p:nvSpPr>
        <p:spPr>
          <a:xfrm>
            <a:off x="914400" y="5257800"/>
            <a:ext cx="6949440" cy="0"/>
          </a:xfrm>
          <a:prstGeom prst="line">
            <a:avLst/>
          </a:prstGeom>
          <a:noFill/>
          <a:ln w="12700">
            <a:solidFill>
              <a:srgbClr val="D9D2CB"/>
            </a:solidFill>
            <a:prstDash val="solid"/>
          </a:ln>
        </p:spPr>
        <p:txBody>
          <a:bodyPr/>
          <a:lstStyle/>
          <a:p>
            <a:endParaRPr lang="de-DE"/>
          </a:p>
        </p:txBody>
      </p:sp>
      <p:sp>
        <p:nvSpPr>
          <p:cNvPr id="9" name="Shape 7"/>
          <p:cNvSpPr/>
          <p:nvPr/>
        </p:nvSpPr>
        <p:spPr>
          <a:xfrm>
            <a:off x="1234440" y="3084576"/>
            <a:ext cx="1371600" cy="2173224"/>
          </a:xfrm>
          <a:prstGeom prst="rect">
            <a:avLst/>
          </a:prstGeom>
          <a:solidFill>
            <a:srgbClr val="D31F1D"/>
          </a:solidFill>
          <a:ln/>
        </p:spPr>
        <p:txBody>
          <a:bodyPr/>
          <a:lstStyle/>
          <a:p>
            <a:endParaRPr lang="de-DE"/>
          </a:p>
        </p:txBody>
      </p:sp>
      <p:sp>
        <p:nvSpPr>
          <p:cNvPr id="10" name="Text 8"/>
          <p:cNvSpPr/>
          <p:nvPr/>
        </p:nvSpPr>
        <p:spPr>
          <a:xfrm>
            <a:off x="1005840" y="2700528"/>
            <a:ext cx="1828800" cy="320040"/>
          </a:xfrm>
          <a:prstGeom prst="rect">
            <a:avLst/>
          </a:prstGeom>
          <a:noFill/>
          <a:ln/>
        </p:spPr>
        <p:txBody>
          <a:bodyPr wrap="square" lIns="0" tIns="0" rIns="0" bIns="0" rtlCol="0" anchor="ctr"/>
          <a:lstStyle/>
          <a:p>
            <a:pPr marL="0" indent="0" algn="ctr">
              <a:buNone/>
            </a:pPr>
            <a:r>
              <a:rPr lang="en-US" sz="1500" b="1" dirty="0">
                <a:solidFill>
                  <a:srgbClr val="1A1613"/>
                </a:solidFill>
                <a:latin typeface="Arial" pitchFamily="34" charset="0"/>
                <a:ea typeface="Arial" pitchFamily="34" charset="-122"/>
                <a:cs typeface="Arial" pitchFamily="34" charset="-120"/>
              </a:rPr>
              <a:t>18,4 %</a:t>
            </a:r>
            <a:endParaRPr lang="en-US" sz="1500" dirty="0"/>
          </a:p>
        </p:txBody>
      </p:sp>
      <p:sp>
        <p:nvSpPr>
          <p:cNvPr id="11" name="Text 9"/>
          <p:cNvSpPr/>
          <p:nvPr/>
        </p:nvSpPr>
        <p:spPr>
          <a:xfrm>
            <a:off x="914400" y="5367528"/>
            <a:ext cx="2011680" cy="640080"/>
          </a:xfrm>
          <a:prstGeom prst="rect">
            <a:avLst/>
          </a:prstGeom>
          <a:noFill/>
          <a:ln/>
        </p:spPr>
        <p:txBody>
          <a:bodyPr wrap="square" lIns="0" tIns="0" rIns="0" bIns="0" rtlCol="0" anchor="t"/>
          <a:lstStyle/>
          <a:p>
            <a:pPr marL="0" indent="0" algn="ctr">
              <a:buNone/>
            </a:pPr>
            <a:r>
              <a:rPr lang="en-US" sz="1300" dirty="0">
                <a:solidFill>
                  <a:srgbClr val="5A4E45"/>
                </a:solidFill>
                <a:latin typeface="Arial" pitchFamily="34" charset="0"/>
                <a:ea typeface="Arial" pitchFamily="34" charset="-122"/>
                <a:cs typeface="Arial" pitchFamily="34" charset="-120"/>
              </a:rPr>
              <a:t>Außendienst</a:t>
            </a:r>
            <a:endParaRPr lang="en-US" sz="1300" dirty="0"/>
          </a:p>
          <a:p>
            <a:pPr marL="0" indent="0" algn="ctr">
              <a:buNone/>
            </a:pPr>
            <a:r>
              <a:rPr lang="en-US" sz="1300" dirty="0">
                <a:solidFill>
                  <a:srgbClr val="5A4E45"/>
                </a:solidFill>
                <a:latin typeface="Arial" pitchFamily="34" charset="0"/>
                <a:ea typeface="Arial" pitchFamily="34" charset="-122"/>
                <a:cs typeface="Arial" pitchFamily="34" charset="-120"/>
              </a:rPr>
              <a:t>(n = 34)</a:t>
            </a:r>
            <a:endParaRPr lang="en-US" sz="1300" dirty="0"/>
          </a:p>
        </p:txBody>
      </p:sp>
      <p:sp>
        <p:nvSpPr>
          <p:cNvPr id="12" name="Shape 10"/>
          <p:cNvSpPr/>
          <p:nvPr/>
        </p:nvSpPr>
        <p:spPr>
          <a:xfrm>
            <a:off x="3474720" y="4324731"/>
            <a:ext cx="1371600" cy="933069"/>
          </a:xfrm>
          <a:prstGeom prst="rect">
            <a:avLst/>
          </a:prstGeom>
          <a:solidFill>
            <a:srgbClr val="F07F01"/>
          </a:solidFill>
          <a:ln/>
        </p:spPr>
        <p:txBody>
          <a:bodyPr/>
          <a:lstStyle/>
          <a:p>
            <a:endParaRPr lang="de-DE"/>
          </a:p>
        </p:txBody>
      </p:sp>
      <p:sp>
        <p:nvSpPr>
          <p:cNvPr id="13" name="Text 11"/>
          <p:cNvSpPr/>
          <p:nvPr/>
        </p:nvSpPr>
        <p:spPr>
          <a:xfrm>
            <a:off x="3246120" y="3940683"/>
            <a:ext cx="1828800" cy="320040"/>
          </a:xfrm>
          <a:prstGeom prst="rect">
            <a:avLst/>
          </a:prstGeom>
          <a:noFill/>
          <a:ln/>
        </p:spPr>
        <p:txBody>
          <a:bodyPr wrap="square" lIns="0" tIns="0" rIns="0" bIns="0" rtlCol="0" anchor="ctr"/>
          <a:lstStyle/>
          <a:p>
            <a:pPr marL="0" indent="0" algn="ctr">
              <a:buNone/>
            </a:pPr>
            <a:r>
              <a:rPr lang="en-US" sz="1500" b="1" dirty="0">
                <a:solidFill>
                  <a:srgbClr val="1A1613"/>
                </a:solidFill>
                <a:latin typeface="Arial" pitchFamily="34" charset="0"/>
                <a:ea typeface="Arial" pitchFamily="34" charset="-122"/>
                <a:cs typeface="Arial" pitchFamily="34" charset="-120"/>
              </a:rPr>
              <a:t>7,9 %</a:t>
            </a:r>
            <a:endParaRPr lang="en-US" sz="1500" dirty="0"/>
          </a:p>
        </p:txBody>
      </p:sp>
      <p:sp>
        <p:nvSpPr>
          <p:cNvPr id="14" name="Text 12"/>
          <p:cNvSpPr/>
          <p:nvPr/>
        </p:nvSpPr>
        <p:spPr>
          <a:xfrm>
            <a:off x="3154680" y="5367528"/>
            <a:ext cx="2011680" cy="640080"/>
          </a:xfrm>
          <a:prstGeom prst="rect">
            <a:avLst/>
          </a:prstGeom>
          <a:noFill/>
          <a:ln/>
        </p:spPr>
        <p:txBody>
          <a:bodyPr wrap="square" lIns="0" tIns="0" rIns="0" bIns="0" rtlCol="0" anchor="t"/>
          <a:lstStyle/>
          <a:p>
            <a:pPr marL="0" indent="0" algn="ctr">
              <a:buNone/>
            </a:pPr>
            <a:r>
              <a:rPr lang="en-US" sz="1300" dirty="0">
                <a:solidFill>
                  <a:srgbClr val="5A4E45"/>
                </a:solidFill>
                <a:latin typeface="Arial" pitchFamily="34" charset="0"/>
                <a:ea typeface="Arial" pitchFamily="34" charset="-122"/>
                <a:cs typeface="Arial" pitchFamily="34" charset="-120"/>
              </a:rPr>
              <a:t>Innendienst</a:t>
            </a:r>
            <a:endParaRPr lang="en-US" sz="1300" dirty="0"/>
          </a:p>
          <a:p>
            <a:pPr marL="0" indent="0" algn="ctr">
              <a:buNone/>
            </a:pPr>
            <a:r>
              <a:rPr lang="en-US" sz="1300" dirty="0">
                <a:solidFill>
                  <a:srgbClr val="5A4E45"/>
                </a:solidFill>
                <a:latin typeface="Arial" pitchFamily="34" charset="0"/>
                <a:ea typeface="Arial" pitchFamily="34" charset="-122"/>
                <a:cs typeface="Arial" pitchFamily="34" charset="-120"/>
              </a:rPr>
              <a:t>(n = 61)</a:t>
            </a:r>
            <a:endParaRPr lang="en-US" sz="1300" dirty="0"/>
          </a:p>
        </p:txBody>
      </p:sp>
      <p:sp>
        <p:nvSpPr>
          <p:cNvPr id="15" name="Shape 13"/>
          <p:cNvSpPr/>
          <p:nvPr/>
        </p:nvSpPr>
        <p:spPr>
          <a:xfrm>
            <a:off x="5715000" y="3934968"/>
            <a:ext cx="1371600" cy="1322832"/>
          </a:xfrm>
          <a:prstGeom prst="rect">
            <a:avLst/>
          </a:prstGeom>
          <a:solidFill>
            <a:srgbClr val="786C60"/>
          </a:solidFill>
          <a:ln/>
        </p:spPr>
        <p:txBody>
          <a:bodyPr/>
          <a:lstStyle/>
          <a:p>
            <a:endParaRPr lang="de-DE"/>
          </a:p>
        </p:txBody>
      </p:sp>
      <p:sp>
        <p:nvSpPr>
          <p:cNvPr id="16" name="Text 14"/>
          <p:cNvSpPr/>
          <p:nvPr/>
        </p:nvSpPr>
        <p:spPr>
          <a:xfrm>
            <a:off x="5486400" y="3550920"/>
            <a:ext cx="1828800" cy="320040"/>
          </a:xfrm>
          <a:prstGeom prst="rect">
            <a:avLst/>
          </a:prstGeom>
          <a:noFill/>
          <a:ln/>
        </p:spPr>
        <p:txBody>
          <a:bodyPr wrap="square" lIns="0" tIns="0" rIns="0" bIns="0" rtlCol="0" anchor="ctr"/>
          <a:lstStyle/>
          <a:p>
            <a:pPr marL="0" indent="0" algn="ctr">
              <a:buNone/>
            </a:pPr>
            <a:r>
              <a:rPr lang="en-US" sz="1500" b="1" dirty="0">
                <a:solidFill>
                  <a:srgbClr val="1A1613"/>
                </a:solidFill>
                <a:latin typeface="Arial" pitchFamily="34" charset="0"/>
                <a:ea typeface="Arial" pitchFamily="34" charset="-122"/>
                <a:cs typeface="Arial" pitchFamily="34" charset="-120"/>
              </a:rPr>
              <a:t>11,2 %</a:t>
            </a:r>
            <a:endParaRPr lang="en-US" sz="1500" dirty="0"/>
          </a:p>
        </p:txBody>
      </p:sp>
      <p:sp>
        <p:nvSpPr>
          <p:cNvPr id="17" name="Text 15"/>
          <p:cNvSpPr/>
          <p:nvPr/>
        </p:nvSpPr>
        <p:spPr>
          <a:xfrm>
            <a:off x="5394960" y="5367528"/>
            <a:ext cx="2011680" cy="640080"/>
          </a:xfrm>
          <a:prstGeom prst="rect">
            <a:avLst/>
          </a:prstGeom>
          <a:noFill/>
          <a:ln/>
        </p:spPr>
        <p:txBody>
          <a:bodyPr wrap="square" lIns="0" tIns="0" rIns="0" bIns="0" rtlCol="0" anchor="t"/>
          <a:lstStyle/>
          <a:p>
            <a:pPr marL="0" indent="0" algn="ctr">
              <a:buNone/>
            </a:pPr>
            <a:r>
              <a:rPr lang="en-US" sz="1300" dirty="0">
                <a:solidFill>
                  <a:srgbClr val="5A4E45"/>
                </a:solidFill>
                <a:latin typeface="Arial" pitchFamily="34" charset="0"/>
                <a:ea typeface="Arial" pitchFamily="34" charset="-122"/>
                <a:cs typeface="Arial" pitchFamily="34" charset="-120"/>
              </a:rPr>
              <a:t>Branchenschnitt</a:t>
            </a:r>
            <a:endParaRPr lang="en-US" sz="1300" dirty="0"/>
          </a:p>
        </p:txBody>
      </p:sp>
      <p:sp>
        <p:nvSpPr>
          <p:cNvPr id="18" name="Text 16"/>
          <p:cNvSpPr/>
          <p:nvPr/>
        </p:nvSpPr>
        <p:spPr>
          <a:xfrm>
            <a:off x="731520" y="5715000"/>
            <a:ext cx="749808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Quelle: Personalcontrolling des Unternehmens, Auswertung 2025 (Beispieldaten).</a:t>
            </a:r>
            <a:endParaRPr lang="en-US" sz="1100" dirty="0"/>
          </a:p>
        </p:txBody>
      </p:sp>
      <p:sp>
        <p:nvSpPr>
          <p:cNvPr id="19" name="Text 17"/>
          <p:cNvSpPr/>
          <p:nvPr/>
        </p:nvSpPr>
        <p:spPr>
          <a:xfrm>
            <a:off x="8595360" y="2377440"/>
            <a:ext cx="2834640" cy="2286000"/>
          </a:xfrm>
          <a:prstGeom prst="rect">
            <a:avLst/>
          </a:prstGeom>
          <a:noFill/>
          <a:ln/>
        </p:spPr>
        <p:txBody>
          <a:bodyPr wrap="square" lIns="0" tIns="0" rIns="0" bIns="0" rtlCol="0" anchor="t"/>
          <a:lstStyle/>
          <a:p>
            <a:pPr marL="0" indent="0">
              <a:buNone/>
            </a:pPr>
            <a:r>
              <a:rPr lang="en-US" sz="1500" dirty="0">
                <a:solidFill>
                  <a:srgbClr val="5A4E45"/>
                </a:solidFill>
                <a:latin typeface="Arial" pitchFamily="34" charset="0"/>
                <a:ea typeface="Arial" pitchFamily="34" charset="-122"/>
                <a:cs typeface="Arial" pitchFamily="34" charset="-120"/>
              </a:rPr>
              <a:t>Jede zweite offene Stelle im Außendienst wird derzeit intern nachbesetzt — das Wissen geht dem Vertrieb verloren.</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4 · Forschungsfrage</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2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4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828800"/>
            <a:ext cx="10698480" cy="2011680"/>
          </a:xfrm>
          <a:prstGeom prst="rect">
            <a:avLst/>
          </a:prstGeom>
          <a:noFill/>
          <a:ln/>
        </p:spPr>
        <p:txBody>
          <a:bodyPr wrap="square" lIns="0" tIns="0" rIns="0" bIns="0" rtlCol="0" anchor="ctr"/>
          <a:lstStyle/>
          <a:p>
            <a:pPr marL="0" indent="0">
              <a:lnSpc>
                <a:spcPct val="120000"/>
              </a:lnSpc>
              <a:buNone/>
            </a:pPr>
            <a:r>
              <a:rPr lang="en-US" sz="3000" b="1" dirty="0">
                <a:solidFill>
                  <a:srgbClr val="1A1613"/>
                </a:solidFill>
                <a:latin typeface="Arial" pitchFamily="34" charset="0"/>
                <a:ea typeface="Arial" pitchFamily="34" charset="-122"/>
                <a:cs typeface="Arial" pitchFamily="34" charset="-120"/>
              </a:rPr>
              <a:t>Welche Faktoren beeinflussen die Mitarbeiterbindung im Außendienst eines mittelständischen Maschinenbauers?</a:t>
            </a:r>
            <a:endParaRPr lang="en-US" sz="3000" dirty="0"/>
          </a:p>
        </p:txBody>
      </p:sp>
      <p:sp>
        <p:nvSpPr>
          <p:cNvPr id="8" name="Text 6"/>
          <p:cNvSpPr/>
          <p:nvPr/>
        </p:nvSpPr>
        <p:spPr>
          <a:xfrm>
            <a:off x="731520" y="4206240"/>
            <a:ext cx="10698480" cy="457200"/>
          </a:xfrm>
          <a:prstGeom prst="rect">
            <a:avLst/>
          </a:prstGeom>
          <a:noFill/>
          <a:ln/>
        </p:spPr>
        <p:txBody>
          <a:bodyPr wrap="square" lIns="0" tIns="0" rIns="0" bIns="0" rtlCol="0" anchor="ctr"/>
          <a:lstStyle/>
          <a:p>
            <a:pPr marL="0" indent="0">
              <a:buNone/>
            </a:pPr>
            <a:r>
              <a:rPr lang="en-US" sz="1700" b="1" dirty="0">
                <a:solidFill>
                  <a:srgbClr val="5A4E45"/>
                </a:solidFill>
                <a:latin typeface="Arial" pitchFamily="34" charset="0"/>
                <a:ea typeface="Arial" pitchFamily="34" charset="-122"/>
                <a:cs typeface="Arial" pitchFamily="34" charset="-120"/>
              </a:rPr>
              <a:t>Nicht untersucht: </a:t>
            </a:r>
            <a:r>
              <a:rPr lang="en-US" sz="1700" dirty="0">
                <a:solidFill>
                  <a:srgbClr val="5A4E45"/>
                </a:solidFill>
                <a:latin typeface="Arial" pitchFamily="34" charset="0"/>
                <a:ea typeface="Arial" pitchFamily="34" charset="-122"/>
                <a:cs typeface="Arial" pitchFamily="34" charset="-120"/>
              </a:rPr>
              <a:t>Innendienst, Standorte im Ausland, monetäre Anreizsysteme.</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5 · Methode</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2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5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737360"/>
            <a:ext cx="10698480" cy="2194560"/>
          </a:xfrm>
          <a:prstGeom prst="rect">
            <a:avLst/>
          </a:prstGeom>
          <a:noFill/>
          <a:ln/>
        </p:spPr>
        <p:txBody>
          <a:bodyPr wrap="square" lIns="0" tIns="0" rIns="0" bIns="0" rtlCol="0" anchor="ctr"/>
          <a:lstStyle/>
          <a:p>
            <a:pPr marL="342900" indent="-342900">
              <a:lnSpc>
                <a:spcPct val="115000"/>
              </a:lnSpc>
              <a:spcAft>
                <a:spcPts val="1400"/>
              </a:spcAft>
              <a:buSzPct val="100000"/>
              <a:buChar char="•"/>
            </a:pPr>
            <a:r>
              <a:rPr lang="en-US" sz="2000" dirty="0">
                <a:solidFill>
                  <a:srgbClr val="1A1613"/>
                </a:solidFill>
                <a:latin typeface="Arial" pitchFamily="34" charset="0"/>
                <a:ea typeface="Arial" pitchFamily="34" charset="-122"/>
                <a:cs typeface="Arial" pitchFamily="34" charset="-120"/>
              </a:rPr>
              <a:t>Acht leitfadengestützte Experteninterviews, je 45–60 Minuten</a:t>
            </a:r>
            <a:endParaRPr lang="en-US" sz="2000" dirty="0"/>
          </a:p>
          <a:p>
            <a:pPr marL="342900" indent="-342900">
              <a:lnSpc>
                <a:spcPct val="115000"/>
              </a:lnSpc>
              <a:spcAft>
                <a:spcPts val="1400"/>
              </a:spcAft>
              <a:buSzPct val="100000"/>
              <a:buChar char="•"/>
            </a:pPr>
            <a:r>
              <a:rPr lang="en-US" sz="2000" dirty="0">
                <a:solidFill>
                  <a:srgbClr val="1A1613"/>
                </a:solidFill>
                <a:latin typeface="Arial" pitchFamily="34" charset="0"/>
                <a:ea typeface="Arial" pitchFamily="34" charset="-122"/>
                <a:cs typeface="Arial" pitchFamily="34" charset="-120"/>
              </a:rPr>
              <a:t>Auswahl: mindestens drei Jahre im Außendienst · zwei Vertriebsregionen · zwei Beschäftigte nach Eigenkündigung</a:t>
            </a:r>
            <a:endParaRPr lang="en-US" sz="2000" dirty="0"/>
          </a:p>
          <a:p>
            <a:pPr marL="342900" indent="-342900">
              <a:lnSpc>
                <a:spcPct val="115000"/>
              </a:lnSpc>
              <a:spcAft>
                <a:spcPts val="1400"/>
              </a:spcAft>
              <a:buSzPct val="100000"/>
              <a:buChar char="•"/>
            </a:pPr>
            <a:r>
              <a:rPr lang="en-US" sz="2000" dirty="0">
                <a:solidFill>
                  <a:srgbClr val="1A1613"/>
                </a:solidFill>
                <a:latin typeface="Arial" pitchFamily="34" charset="0"/>
                <a:ea typeface="Arial" pitchFamily="34" charset="-122"/>
                <a:cs typeface="Arial" pitchFamily="34" charset="-120"/>
              </a:rPr>
              <a:t>Auswertung: qualitative Inhaltsanalyse, induktive Kategorienbildung</a:t>
            </a:r>
            <a:endParaRPr lang="en-US" sz="2000" dirty="0"/>
          </a:p>
        </p:txBody>
      </p:sp>
      <p:sp>
        <p:nvSpPr>
          <p:cNvPr id="8" name="Text 6"/>
          <p:cNvSpPr/>
          <p:nvPr/>
        </p:nvSpPr>
        <p:spPr>
          <a:xfrm>
            <a:off x="731520" y="4206240"/>
            <a:ext cx="10698480" cy="822960"/>
          </a:xfrm>
          <a:prstGeom prst="rect">
            <a:avLst/>
          </a:prstGeom>
          <a:noFill/>
          <a:ln/>
        </p:spPr>
        <p:txBody>
          <a:bodyPr wrap="square" lIns="0" tIns="0" rIns="0" bIns="0" rtlCol="0" anchor="ctr"/>
          <a:lstStyle/>
          <a:p>
            <a:pPr marL="0" indent="0">
              <a:lnSpc>
                <a:spcPct val="120000"/>
              </a:lnSpc>
              <a:buNone/>
            </a:pPr>
            <a:r>
              <a:rPr lang="en-US" sz="1700" dirty="0">
                <a:solidFill>
                  <a:srgbClr val="5A4E45"/>
                </a:solidFill>
                <a:latin typeface="Arial" pitchFamily="34" charset="0"/>
                <a:ea typeface="Arial" pitchFamily="34" charset="-122"/>
                <a:cs typeface="Arial" pitchFamily="34" charset="-120"/>
              </a:rPr>
              <a:t>Warum kein Fragebogen? Die relevanten Faktoren waren vorab nicht bekannt — sie sollten aus dem Material entstehen, nicht vorgegeben werden.</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6 · Ergebnis 1</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2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6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645920"/>
            <a:ext cx="10698480" cy="457200"/>
          </a:xfrm>
          <a:prstGeom prst="rect">
            <a:avLst/>
          </a:prstGeom>
          <a:noFill/>
          <a:ln/>
        </p:spPr>
        <p:txBody>
          <a:bodyPr wrap="square" lIns="0" tIns="0" rIns="0" bIns="0" rtlCol="0" anchor="ctr"/>
          <a:lstStyle/>
          <a:p>
            <a:pPr marL="0" indent="0">
              <a:buNone/>
            </a:pPr>
            <a:r>
              <a:rPr lang="en-US" sz="2000" b="1" dirty="0">
                <a:solidFill>
                  <a:srgbClr val="1A1613"/>
                </a:solidFill>
                <a:latin typeface="Arial" pitchFamily="34" charset="0"/>
                <a:ea typeface="Arial" pitchFamily="34" charset="-122"/>
                <a:cs typeface="Arial" pitchFamily="34" charset="-120"/>
              </a:rPr>
              <a:t>Vier Hauptkategorien aus 312 kodierten Segmenten</a:t>
            </a:r>
            <a:endParaRPr lang="en-US" sz="2000" dirty="0"/>
          </a:p>
        </p:txBody>
      </p:sp>
      <p:sp>
        <p:nvSpPr>
          <p:cNvPr id="8" name="Shape 6"/>
          <p:cNvSpPr/>
          <p:nvPr/>
        </p:nvSpPr>
        <p:spPr>
          <a:xfrm>
            <a:off x="731520" y="2286000"/>
            <a:ext cx="2468880" cy="2651760"/>
          </a:xfrm>
          <a:prstGeom prst="roundRect">
            <a:avLst>
              <a:gd name="adj" fmla="val 2963"/>
            </a:avLst>
          </a:prstGeom>
          <a:solidFill>
            <a:srgbClr val="E8266F">
              <a:alpha val="12000"/>
            </a:srgbClr>
          </a:solidFill>
          <a:ln w="19050">
            <a:solidFill>
              <a:srgbClr val="E8266F"/>
            </a:solidFill>
            <a:prstDash val="solid"/>
          </a:ln>
        </p:spPr>
        <p:txBody>
          <a:bodyPr/>
          <a:lstStyle/>
          <a:p>
            <a:endParaRPr lang="de-DE"/>
          </a:p>
        </p:txBody>
      </p:sp>
      <p:sp>
        <p:nvSpPr>
          <p:cNvPr id="9" name="Text 7"/>
          <p:cNvSpPr/>
          <p:nvPr/>
        </p:nvSpPr>
        <p:spPr>
          <a:xfrm>
            <a:off x="914400" y="2514600"/>
            <a:ext cx="2103120" cy="822960"/>
          </a:xfrm>
          <a:prstGeom prst="rect">
            <a:avLst/>
          </a:prstGeom>
          <a:noFill/>
          <a:ln/>
        </p:spPr>
        <p:txBody>
          <a:bodyPr wrap="square" lIns="0" tIns="0" rIns="0" bIns="0" rtlCol="0" anchor="t"/>
          <a:lstStyle/>
          <a:p>
            <a:pPr marL="0" indent="0">
              <a:buNone/>
            </a:pPr>
            <a:r>
              <a:rPr lang="en-US" sz="1700" b="1" dirty="0">
                <a:solidFill>
                  <a:srgbClr val="1A1613"/>
                </a:solidFill>
                <a:latin typeface="Arial" pitchFamily="34" charset="0"/>
                <a:ea typeface="Arial" pitchFamily="34" charset="-122"/>
                <a:cs typeface="Arial" pitchFamily="34" charset="-120"/>
              </a:rPr>
              <a:t>Führung vor Ort</a:t>
            </a:r>
            <a:endParaRPr lang="en-US" sz="1700" dirty="0"/>
          </a:p>
        </p:txBody>
      </p:sp>
      <p:sp>
        <p:nvSpPr>
          <p:cNvPr id="10" name="Text 8"/>
          <p:cNvSpPr/>
          <p:nvPr/>
        </p:nvSpPr>
        <p:spPr>
          <a:xfrm>
            <a:off x="914400" y="3383280"/>
            <a:ext cx="2103120" cy="1371600"/>
          </a:xfrm>
          <a:prstGeom prst="rect">
            <a:avLst/>
          </a:prstGeom>
          <a:noFill/>
          <a:ln/>
        </p:spPr>
        <p:txBody>
          <a:bodyPr wrap="square" lIns="0" tIns="0" rIns="0" bIns="0" rtlCol="0" anchor="t"/>
          <a:lstStyle/>
          <a:p>
            <a:pPr marL="0" indent="0">
              <a:lnSpc>
                <a:spcPct val="120000"/>
              </a:lnSpc>
              <a:buNone/>
            </a:pPr>
            <a:r>
              <a:rPr lang="en-US" sz="1300" dirty="0">
                <a:solidFill>
                  <a:srgbClr val="5A4E45"/>
                </a:solidFill>
                <a:latin typeface="Arial" pitchFamily="34" charset="0"/>
                <a:ea typeface="Arial" pitchFamily="34" charset="-122"/>
                <a:cs typeface="Arial" pitchFamily="34" charset="-120"/>
              </a:rPr>
              <a:t>Erreichbarkeit · Rückhalt</a:t>
            </a:r>
            <a:endParaRPr lang="en-US" sz="1300" dirty="0"/>
          </a:p>
          <a:p>
            <a:pPr marL="0" indent="0">
              <a:lnSpc>
                <a:spcPct val="120000"/>
              </a:lnSpc>
              <a:buNone/>
            </a:pPr>
            <a:r>
              <a:rPr lang="en-US" sz="1300" dirty="0">
                <a:solidFill>
                  <a:srgbClr val="5A4E45"/>
                </a:solidFill>
                <a:latin typeface="Arial" pitchFamily="34" charset="0"/>
                <a:ea typeface="Arial" pitchFamily="34" charset="-122"/>
                <a:cs typeface="Arial" pitchFamily="34" charset="-120"/>
              </a:rPr>
              <a:t>bei Kundenkonflikten</a:t>
            </a:r>
            <a:endParaRPr lang="en-US" sz="1300" dirty="0"/>
          </a:p>
        </p:txBody>
      </p:sp>
      <p:sp>
        <p:nvSpPr>
          <p:cNvPr id="11" name="Shape 9"/>
          <p:cNvSpPr/>
          <p:nvPr/>
        </p:nvSpPr>
        <p:spPr>
          <a:xfrm>
            <a:off x="3474720" y="2286000"/>
            <a:ext cx="2468880" cy="2651760"/>
          </a:xfrm>
          <a:prstGeom prst="roundRect">
            <a:avLst>
              <a:gd name="adj" fmla="val 2963"/>
            </a:avLst>
          </a:prstGeom>
          <a:solidFill>
            <a:srgbClr val="F07F01">
              <a:alpha val="12000"/>
            </a:srgbClr>
          </a:solidFill>
          <a:ln w="19050">
            <a:solidFill>
              <a:srgbClr val="F07F01"/>
            </a:solidFill>
            <a:prstDash val="solid"/>
          </a:ln>
        </p:spPr>
        <p:txBody>
          <a:bodyPr/>
          <a:lstStyle/>
          <a:p>
            <a:endParaRPr lang="de-DE"/>
          </a:p>
        </p:txBody>
      </p:sp>
      <p:sp>
        <p:nvSpPr>
          <p:cNvPr id="12" name="Text 10"/>
          <p:cNvSpPr/>
          <p:nvPr/>
        </p:nvSpPr>
        <p:spPr>
          <a:xfrm>
            <a:off x="3657600" y="2514600"/>
            <a:ext cx="2103120" cy="822960"/>
          </a:xfrm>
          <a:prstGeom prst="rect">
            <a:avLst/>
          </a:prstGeom>
          <a:noFill/>
          <a:ln/>
        </p:spPr>
        <p:txBody>
          <a:bodyPr wrap="square" lIns="0" tIns="0" rIns="0" bIns="0" rtlCol="0" anchor="t"/>
          <a:lstStyle/>
          <a:p>
            <a:pPr marL="0" indent="0">
              <a:buNone/>
            </a:pPr>
            <a:r>
              <a:rPr lang="en-US" sz="1700" b="1" dirty="0">
                <a:solidFill>
                  <a:srgbClr val="1A1613"/>
                </a:solidFill>
                <a:latin typeface="Arial" pitchFamily="34" charset="0"/>
                <a:ea typeface="Arial" pitchFamily="34" charset="-122"/>
                <a:cs typeface="Arial" pitchFamily="34" charset="-120"/>
              </a:rPr>
              <a:t>Autonomie</a:t>
            </a:r>
            <a:endParaRPr lang="en-US" sz="1700" dirty="0"/>
          </a:p>
        </p:txBody>
      </p:sp>
      <p:sp>
        <p:nvSpPr>
          <p:cNvPr id="13" name="Text 11"/>
          <p:cNvSpPr/>
          <p:nvPr/>
        </p:nvSpPr>
        <p:spPr>
          <a:xfrm>
            <a:off x="3657600" y="3383280"/>
            <a:ext cx="2103120" cy="1371600"/>
          </a:xfrm>
          <a:prstGeom prst="rect">
            <a:avLst/>
          </a:prstGeom>
          <a:noFill/>
          <a:ln/>
        </p:spPr>
        <p:txBody>
          <a:bodyPr wrap="square" lIns="0" tIns="0" rIns="0" bIns="0" rtlCol="0" anchor="t"/>
          <a:lstStyle/>
          <a:p>
            <a:pPr marL="0" indent="0">
              <a:lnSpc>
                <a:spcPct val="120000"/>
              </a:lnSpc>
              <a:buNone/>
            </a:pPr>
            <a:r>
              <a:rPr lang="en-US" sz="1300" dirty="0">
                <a:solidFill>
                  <a:srgbClr val="5A4E45"/>
                </a:solidFill>
                <a:latin typeface="Arial" pitchFamily="34" charset="0"/>
                <a:ea typeface="Arial" pitchFamily="34" charset="-122"/>
                <a:cs typeface="Arial" pitchFamily="34" charset="-120"/>
              </a:rPr>
              <a:t>Tourenplanung</a:t>
            </a:r>
            <a:endParaRPr lang="en-US" sz="1300" dirty="0"/>
          </a:p>
          <a:p>
            <a:pPr marL="0" indent="0">
              <a:lnSpc>
                <a:spcPct val="120000"/>
              </a:lnSpc>
              <a:buNone/>
            </a:pPr>
            <a:r>
              <a:rPr lang="en-US" sz="1300" dirty="0">
                <a:solidFill>
                  <a:srgbClr val="5A4E45"/>
                </a:solidFill>
                <a:latin typeface="Arial" pitchFamily="34" charset="0"/>
                <a:ea typeface="Arial" pitchFamily="34" charset="-122"/>
                <a:cs typeface="Arial" pitchFamily="34" charset="-120"/>
              </a:rPr>
              <a:t>Entscheidungsspielraum</a:t>
            </a:r>
            <a:endParaRPr lang="en-US" sz="1300" dirty="0"/>
          </a:p>
        </p:txBody>
      </p:sp>
      <p:sp>
        <p:nvSpPr>
          <p:cNvPr id="14" name="Shape 12"/>
          <p:cNvSpPr/>
          <p:nvPr/>
        </p:nvSpPr>
        <p:spPr>
          <a:xfrm>
            <a:off x="6217920" y="2286000"/>
            <a:ext cx="2468880" cy="2651760"/>
          </a:xfrm>
          <a:prstGeom prst="roundRect">
            <a:avLst>
              <a:gd name="adj" fmla="val 2963"/>
            </a:avLst>
          </a:prstGeom>
          <a:solidFill>
            <a:srgbClr val="7BC24A">
              <a:alpha val="12000"/>
            </a:srgbClr>
          </a:solidFill>
          <a:ln w="19050">
            <a:solidFill>
              <a:srgbClr val="7BC24A"/>
            </a:solidFill>
            <a:prstDash val="solid"/>
          </a:ln>
        </p:spPr>
        <p:txBody>
          <a:bodyPr/>
          <a:lstStyle/>
          <a:p>
            <a:endParaRPr lang="de-DE"/>
          </a:p>
        </p:txBody>
      </p:sp>
      <p:sp>
        <p:nvSpPr>
          <p:cNvPr id="15" name="Text 13"/>
          <p:cNvSpPr/>
          <p:nvPr/>
        </p:nvSpPr>
        <p:spPr>
          <a:xfrm>
            <a:off x="6400800" y="2514600"/>
            <a:ext cx="2103120" cy="822960"/>
          </a:xfrm>
          <a:prstGeom prst="rect">
            <a:avLst/>
          </a:prstGeom>
          <a:noFill/>
          <a:ln/>
        </p:spPr>
        <p:txBody>
          <a:bodyPr wrap="square" lIns="0" tIns="0" rIns="0" bIns="0" rtlCol="0" anchor="t"/>
          <a:lstStyle/>
          <a:p>
            <a:pPr marL="0" indent="0">
              <a:buNone/>
            </a:pPr>
            <a:r>
              <a:rPr lang="en-US" sz="1700" b="1" dirty="0">
                <a:solidFill>
                  <a:srgbClr val="1A1613"/>
                </a:solidFill>
                <a:latin typeface="Arial" pitchFamily="34" charset="0"/>
                <a:ea typeface="Arial" pitchFamily="34" charset="-122"/>
                <a:cs typeface="Arial" pitchFamily="34" charset="-120"/>
              </a:rPr>
              <a:t>Zugehörigkeit</a:t>
            </a:r>
            <a:endParaRPr lang="en-US" sz="1700" dirty="0"/>
          </a:p>
        </p:txBody>
      </p:sp>
      <p:sp>
        <p:nvSpPr>
          <p:cNvPr id="16" name="Text 14"/>
          <p:cNvSpPr/>
          <p:nvPr/>
        </p:nvSpPr>
        <p:spPr>
          <a:xfrm>
            <a:off x="6400800" y="3383280"/>
            <a:ext cx="2103120" cy="1371600"/>
          </a:xfrm>
          <a:prstGeom prst="rect">
            <a:avLst/>
          </a:prstGeom>
          <a:noFill/>
          <a:ln/>
        </p:spPr>
        <p:txBody>
          <a:bodyPr wrap="square" lIns="0" tIns="0" rIns="0" bIns="0" rtlCol="0" anchor="t"/>
          <a:lstStyle/>
          <a:p>
            <a:pPr marL="0" indent="0">
              <a:lnSpc>
                <a:spcPct val="120000"/>
              </a:lnSpc>
              <a:buNone/>
            </a:pPr>
            <a:r>
              <a:rPr lang="en-US" sz="1300" dirty="0">
                <a:solidFill>
                  <a:srgbClr val="5A4E45"/>
                </a:solidFill>
                <a:latin typeface="Arial" pitchFamily="34" charset="0"/>
                <a:ea typeface="Arial" pitchFamily="34" charset="-122"/>
                <a:cs typeface="Arial" pitchFamily="34" charset="-120"/>
              </a:rPr>
              <a:t>Kontakt zum Innendienst</a:t>
            </a:r>
            <a:endParaRPr lang="en-US" sz="1300" dirty="0"/>
          </a:p>
          <a:p>
            <a:pPr marL="0" indent="0">
              <a:lnSpc>
                <a:spcPct val="120000"/>
              </a:lnSpc>
              <a:buNone/>
            </a:pPr>
            <a:r>
              <a:rPr lang="en-US" sz="1300" dirty="0">
                <a:solidFill>
                  <a:srgbClr val="5A4E45"/>
                </a:solidFill>
                <a:latin typeface="Arial" pitchFamily="34" charset="0"/>
                <a:ea typeface="Arial" pitchFamily="34" charset="-122"/>
                <a:cs typeface="Arial" pitchFamily="34" charset="-120"/>
              </a:rPr>
              <a:t>Präsenz am Standort</a:t>
            </a:r>
            <a:endParaRPr lang="en-US" sz="1300" dirty="0"/>
          </a:p>
        </p:txBody>
      </p:sp>
      <p:sp>
        <p:nvSpPr>
          <p:cNvPr id="17" name="Shape 15"/>
          <p:cNvSpPr/>
          <p:nvPr/>
        </p:nvSpPr>
        <p:spPr>
          <a:xfrm>
            <a:off x="8961120" y="2286000"/>
            <a:ext cx="2468880" cy="2651760"/>
          </a:xfrm>
          <a:prstGeom prst="roundRect">
            <a:avLst>
              <a:gd name="adj" fmla="val 2963"/>
            </a:avLst>
          </a:prstGeom>
          <a:solidFill>
            <a:srgbClr val="15A7BB">
              <a:alpha val="12000"/>
            </a:srgbClr>
          </a:solidFill>
          <a:ln w="19050">
            <a:solidFill>
              <a:srgbClr val="15A7BB"/>
            </a:solidFill>
            <a:prstDash val="solid"/>
          </a:ln>
        </p:spPr>
        <p:txBody>
          <a:bodyPr/>
          <a:lstStyle/>
          <a:p>
            <a:endParaRPr lang="de-DE"/>
          </a:p>
        </p:txBody>
      </p:sp>
      <p:sp>
        <p:nvSpPr>
          <p:cNvPr id="18" name="Text 16"/>
          <p:cNvSpPr/>
          <p:nvPr/>
        </p:nvSpPr>
        <p:spPr>
          <a:xfrm>
            <a:off x="9144000" y="2514600"/>
            <a:ext cx="2103120" cy="822960"/>
          </a:xfrm>
          <a:prstGeom prst="rect">
            <a:avLst/>
          </a:prstGeom>
          <a:noFill/>
          <a:ln/>
        </p:spPr>
        <p:txBody>
          <a:bodyPr wrap="square" lIns="0" tIns="0" rIns="0" bIns="0" rtlCol="0" anchor="t"/>
          <a:lstStyle/>
          <a:p>
            <a:pPr marL="0" indent="0">
              <a:buNone/>
            </a:pPr>
            <a:r>
              <a:rPr lang="en-US" sz="1700" b="1" dirty="0">
                <a:solidFill>
                  <a:srgbClr val="1A1613"/>
                </a:solidFill>
                <a:latin typeface="Arial" pitchFamily="34" charset="0"/>
                <a:ea typeface="Arial" pitchFamily="34" charset="-122"/>
                <a:cs typeface="Arial" pitchFamily="34" charset="-120"/>
              </a:rPr>
              <a:t>Entwicklungsperspektive</a:t>
            </a:r>
            <a:endParaRPr lang="en-US" sz="1700" dirty="0"/>
          </a:p>
        </p:txBody>
      </p:sp>
      <p:sp>
        <p:nvSpPr>
          <p:cNvPr id="19" name="Text 17"/>
          <p:cNvSpPr/>
          <p:nvPr/>
        </p:nvSpPr>
        <p:spPr>
          <a:xfrm>
            <a:off x="9144000" y="3383280"/>
            <a:ext cx="2103120" cy="1371600"/>
          </a:xfrm>
          <a:prstGeom prst="rect">
            <a:avLst/>
          </a:prstGeom>
          <a:noFill/>
          <a:ln/>
        </p:spPr>
        <p:txBody>
          <a:bodyPr wrap="square" lIns="0" tIns="0" rIns="0" bIns="0" rtlCol="0" anchor="t"/>
          <a:lstStyle/>
          <a:p>
            <a:pPr marL="0" indent="0">
              <a:lnSpc>
                <a:spcPct val="120000"/>
              </a:lnSpc>
              <a:buNone/>
            </a:pPr>
            <a:r>
              <a:rPr lang="en-US" sz="1300" dirty="0">
                <a:solidFill>
                  <a:srgbClr val="5A4E45"/>
                </a:solidFill>
                <a:latin typeface="Arial" pitchFamily="34" charset="0"/>
                <a:ea typeface="Arial" pitchFamily="34" charset="-122"/>
                <a:cs typeface="Arial" pitchFamily="34" charset="-120"/>
              </a:rPr>
              <a:t>Fachlaufbahn statt</a:t>
            </a:r>
            <a:endParaRPr lang="en-US" sz="1300" dirty="0"/>
          </a:p>
          <a:p>
            <a:pPr marL="0" indent="0">
              <a:lnSpc>
                <a:spcPct val="120000"/>
              </a:lnSpc>
              <a:buNone/>
            </a:pPr>
            <a:r>
              <a:rPr lang="en-US" sz="1300" dirty="0">
                <a:solidFill>
                  <a:srgbClr val="5A4E45"/>
                </a:solidFill>
                <a:latin typeface="Arial" pitchFamily="34" charset="0"/>
                <a:ea typeface="Arial" pitchFamily="34" charset="-122"/>
                <a:cs typeface="Arial" pitchFamily="34" charset="-120"/>
              </a:rPr>
              <a:t>Führungslaufbahn</a:t>
            </a:r>
            <a:endParaRPr lang="en-US" sz="1300" dirty="0"/>
          </a:p>
        </p:txBody>
      </p:sp>
      <p:sp>
        <p:nvSpPr>
          <p:cNvPr id="20" name="Text 18"/>
          <p:cNvSpPr/>
          <p:nvPr/>
        </p:nvSpPr>
        <p:spPr>
          <a:xfrm>
            <a:off x="731520" y="5212080"/>
            <a:ext cx="10698480" cy="365760"/>
          </a:xfrm>
          <a:prstGeom prst="rect">
            <a:avLst/>
          </a:prstGeom>
          <a:noFill/>
          <a:ln/>
        </p:spPr>
        <p:txBody>
          <a:bodyPr wrap="square" lIns="0" tIns="0" rIns="0" bIns="0" rtlCol="0" anchor="ctr"/>
          <a:lstStyle/>
          <a:p>
            <a:pPr marL="0" indent="0">
              <a:buNone/>
            </a:pPr>
            <a:r>
              <a:rPr lang="en-US" sz="1300" dirty="0">
                <a:solidFill>
                  <a:srgbClr val="786C60"/>
                </a:solidFill>
                <a:latin typeface="Arial" pitchFamily="34" charset="0"/>
                <a:ea typeface="Arial" pitchFamily="34" charset="-122"/>
                <a:cs typeface="Arial" pitchFamily="34" charset="-120"/>
              </a:rPr>
              <a:t>Keine Prozentangaben: Bei acht Interviews wäre jede Quote irreführend.</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7 · Ergebnis 2</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1,5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7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737360"/>
            <a:ext cx="10698480" cy="822960"/>
          </a:xfrm>
          <a:prstGeom prst="rect">
            <a:avLst/>
          </a:prstGeom>
          <a:noFill/>
          <a:ln/>
        </p:spPr>
        <p:txBody>
          <a:bodyPr wrap="square" lIns="0" tIns="0" rIns="0" bIns="0" rtlCol="0" anchor="ctr"/>
          <a:lstStyle/>
          <a:p>
            <a:pPr marL="0" indent="0">
              <a:lnSpc>
                <a:spcPct val="115000"/>
              </a:lnSpc>
              <a:buNone/>
            </a:pPr>
            <a:r>
              <a:rPr lang="en-US" sz="2600" b="1" dirty="0">
                <a:solidFill>
                  <a:srgbClr val="1A1613"/>
                </a:solidFill>
                <a:latin typeface="Arial" pitchFamily="34" charset="0"/>
                <a:ea typeface="Arial" pitchFamily="34" charset="-122"/>
                <a:cs typeface="Arial" pitchFamily="34" charset="-120"/>
              </a:rPr>
              <a:t>Nicht das </a:t>
            </a:r>
            <a:r>
              <a:rPr lang="en-US" sz="2600" b="1" dirty="0" err="1">
                <a:solidFill>
                  <a:srgbClr val="1A1613"/>
                </a:solidFill>
                <a:latin typeface="Arial" pitchFamily="34" charset="0"/>
                <a:ea typeface="Arial" pitchFamily="34" charset="-122"/>
                <a:cs typeface="Arial" pitchFamily="34" charset="-120"/>
              </a:rPr>
              <a:t>Gehalt</a:t>
            </a:r>
            <a:r>
              <a:rPr lang="en-US" sz="2600" b="1" dirty="0">
                <a:solidFill>
                  <a:srgbClr val="1A1613"/>
                </a:solidFill>
                <a:latin typeface="Arial" pitchFamily="34" charset="0"/>
                <a:ea typeface="Arial" pitchFamily="34" charset="-122"/>
                <a:cs typeface="Arial" pitchFamily="34" charset="-120"/>
              </a:rPr>
              <a:t> </a:t>
            </a:r>
            <a:r>
              <a:rPr lang="en-US" sz="2600" b="1" dirty="0" err="1">
                <a:solidFill>
                  <a:srgbClr val="1A1613"/>
                </a:solidFill>
                <a:latin typeface="Arial" pitchFamily="34" charset="0"/>
                <a:ea typeface="Arial" pitchFamily="34" charset="-122"/>
                <a:cs typeface="Arial" pitchFamily="34" charset="-120"/>
              </a:rPr>
              <a:t>bindet</a:t>
            </a:r>
            <a:r>
              <a:rPr lang="en-US" sz="2600" b="1" dirty="0">
                <a:solidFill>
                  <a:srgbClr val="1A1613"/>
                </a:solidFill>
                <a:latin typeface="Arial" pitchFamily="34" charset="0"/>
                <a:ea typeface="Arial" pitchFamily="34" charset="-122"/>
                <a:cs typeface="Arial" pitchFamily="34" charset="-120"/>
              </a:rPr>
              <a:t>, </a:t>
            </a:r>
            <a:r>
              <a:rPr lang="en-US" sz="2600" b="1" dirty="0" err="1">
                <a:solidFill>
                  <a:srgbClr val="1A1613"/>
                </a:solidFill>
                <a:latin typeface="Arial" pitchFamily="34" charset="0"/>
                <a:ea typeface="Arial" pitchFamily="34" charset="-122"/>
                <a:cs typeface="Arial" pitchFamily="34" charset="-120"/>
              </a:rPr>
              <a:t>aber</a:t>
            </a:r>
            <a:r>
              <a:rPr lang="en-US" sz="2600" b="1" dirty="0">
                <a:solidFill>
                  <a:srgbClr val="1A1613"/>
                </a:solidFill>
                <a:latin typeface="Arial" pitchFamily="34" charset="0"/>
                <a:ea typeface="Arial" pitchFamily="34" charset="-122"/>
                <a:cs typeface="Arial" pitchFamily="34" charset="-120"/>
              </a:rPr>
              <a:t> der Rückhalt </a:t>
            </a:r>
            <a:r>
              <a:rPr lang="en-US" sz="2600" b="1" dirty="0" err="1">
                <a:solidFill>
                  <a:srgbClr val="1A1613"/>
                </a:solidFill>
                <a:latin typeface="Arial" pitchFamily="34" charset="0"/>
                <a:ea typeface="Arial" pitchFamily="34" charset="-122"/>
                <a:cs typeface="Arial" pitchFamily="34" charset="-120"/>
              </a:rPr>
              <a:t>bei</a:t>
            </a:r>
            <a:r>
              <a:rPr lang="en-US" sz="2600" b="1" dirty="0">
                <a:solidFill>
                  <a:srgbClr val="1A1613"/>
                </a:solidFill>
                <a:latin typeface="Arial" pitchFamily="34" charset="0"/>
                <a:ea typeface="Arial" pitchFamily="34" charset="-122"/>
                <a:cs typeface="Arial" pitchFamily="34" charset="-120"/>
              </a:rPr>
              <a:t> </a:t>
            </a:r>
            <a:r>
              <a:rPr lang="en-US" sz="2600" b="1" dirty="0" err="1">
                <a:solidFill>
                  <a:srgbClr val="1A1613"/>
                </a:solidFill>
                <a:latin typeface="Arial" pitchFamily="34" charset="0"/>
                <a:ea typeface="Arial" pitchFamily="34" charset="-122"/>
                <a:cs typeface="Arial" pitchFamily="34" charset="-120"/>
              </a:rPr>
              <a:t>Kundenkonflikten</a:t>
            </a:r>
            <a:r>
              <a:rPr lang="en-US" sz="2600" b="1" dirty="0">
                <a:solidFill>
                  <a:srgbClr val="1A1613"/>
                </a:solidFill>
                <a:latin typeface="Arial" pitchFamily="34" charset="0"/>
                <a:ea typeface="Arial" pitchFamily="34" charset="-122"/>
                <a:cs typeface="Arial" pitchFamily="34" charset="-120"/>
              </a:rPr>
              <a:t>.</a:t>
            </a:r>
            <a:endParaRPr lang="en-US" sz="2600" dirty="0"/>
          </a:p>
        </p:txBody>
      </p:sp>
      <p:sp>
        <p:nvSpPr>
          <p:cNvPr id="8" name="Shape 6"/>
          <p:cNvSpPr/>
          <p:nvPr/>
        </p:nvSpPr>
        <p:spPr>
          <a:xfrm>
            <a:off x="731520" y="2926080"/>
            <a:ext cx="54864" cy="1828800"/>
          </a:xfrm>
          <a:prstGeom prst="rect">
            <a:avLst/>
          </a:prstGeom>
          <a:solidFill>
            <a:srgbClr val="E8266F"/>
          </a:solidFill>
          <a:ln/>
        </p:spPr>
        <p:txBody>
          <a:bodyPr/>
          <a:lstStyle/>
          <a:p>
            <a:endParaRPr lang="de-DE"/>
          </a:p>
        </p:txBody>
      </p:sp>
      <p:sp>
        <p:nvSpPr>
          <p:cNvPr id="9" name="Text 7"/>
          <p:cNvSpPr/>
          <p:nvPr/>
        </p:nvSpPr>
        <p:spPr>
          <a:xfrm>
            <a:off x="1097280" y="2926080"/>
            <a:ext cx="7863840" cy="1463040"/>
          </a:xfrm>
          <a:prstGeom prst="rect">
            <a:avLst/>
          </a:prstGeom>
          <a:noFill/>
          <a:ln/>
        </p:spPr>
        <p:txBody>
          <a:bodyPr wrap="square" lIns="0" tIns="0" rIns="0" bIns="0" rtlCol="0" anchor="ctr"/>
          <a:lstStyle/>
          <a:p>
            <a:pPr marL="0" indent="0">
              <a:lnSpc>
                <a:spcPct val="125000"/>
              </a:lnSpc>
              <a:buNone/>
            </a:pPr>
            <a:r>
              <a:rPr lang="en-US" sz="1800" i="1" dirty="0">
                <a:solidFill>
                  <a:srgbClr val="1A1613"/>
                </a:solidFill>
                <a:latin typeface="Arial" pitchFamily="34" charset="0"/>
                <a:ea typeface="Arial" pitchFamily="34" charset="-122"/>
                <a:cs typeface="Arial" pitchFamily="34" charset="-120"/>
              </a:rPr>
              <a:t>„Wenn der Kunde tobt und mein Chef sagt: Da gehen wir zusammen rein — dann bleibe ich. Beim Gehalt könnte ich woanders mehr holen, das weiß ich."</a:t>
            </a:r>
            <a:endParaRPr lang="en-US" sz="1800" dirty="0"/>
          </a:p>
        </p:txBody>
      </p:sp>
      <p:sp>
        <p:nvSpPr>
          <p:cNvPr id="10" name="Text 8"/>
          <p:cNvSpPr/>
          <p:nvPr/>
        </p:nvSpPr>
        <p:spPr>
          <a:xfrm>
            <a:off x="1097280" y="4434840"/>
            <a:ext cx="7863840" cy="320040"/>
          </a:xfrm>
          <a:prstGeom prst="rect">
            <a:avLst/>
          </a:prstGeom>
          <a:noFill/>
          <a:ln/>
        </p:spPr>
        <p:txBody>
          <a:bodyPr wrap="square" lIns="0" tIns="0" rIns="0" bIns="0" rtlCol="0" anchor="ctr"/>
          <a:lstStyle/>
          <a:p>
            <a:pPr marL="0" indent="0">
              <a:buNone/>
            </a:pPr>
            <a:r>
              <a:rPr lang="en-US" sz="1300" dirty="0">
                <a:solidFill>
                  <a:srgbClr val="786C60"/>
                </a:solidFill>
                <a:latin typeface="Arial" pitchFamily="34" charset="0"/>
                <a:ea typeface="Arial" pitchFamily="34" charset="-122"/>
                <a:cs typeface="Arial" pitchFamily="34" charset="-120"/>
              </a:rPr>
              <a:t>Interview 5, Außendienst, 11 Jahre im Unternehmen</a:t>
            </a:r>
            <a:endParaRPr lang="en-US" sz="1300" dirty="0"/>
          </a:p>
        </p:txBody>
      </p:sp>
      <p:sp>
        <p:nvSpPr>
          <p:cNvPr id="11" name="Text 9"/>
          <p:cNvSpPr/>
          <p:nvPr/>
        </p:nvSpPr>
        <p:spPr>
          <a:xfrm>
            <a:off x="1097280" y="5029200"/>
            <a:ext cx="7863840" cy="365760"/>
          </a:xfrm>
          <a:prstGeom prst="rect">
            <a:avLst/>
          </a:prstGeom>
          <a:noFill/>
          <a:ln/>
        </p:spPr>
        <p:txBody>
          <a:bodyPr wrap="square" lIns="0" tIns="0" rIns="0" bIns="0" rtlCol="0" anchor="ctr"/>
          <a:lstStyle/>
          <a:p>
            <a:pPr marL="0" indent="0">
              <a:buNone/>
            </a:pPr>
            <a:r>
              <a:rPr lang="en-US" sz="1500" dirty="0">
                <a:solidFill>
                  <a:srgbClr val="5A4E45"/>
                </a:solidFill>
                <a:latin typeface="Arial" pitchFamily="34" charset="0"/>
                <a:ea typeface="Arial" pitchFamily="34" charset="-122"/>
                <a:cs typeface="Arial" pitchFamily="34" charset="-120"/>
              </a:rPr>
              <a:t>In sieben von acht Interviews genannt.</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8 · Ergebnis 3</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1,5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8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737360"/>
            <a:ext cx="10698480" cy="822960"/>
          </a:xfrm>
          <a:prstGeom prst="rect">
            <a:avLst/>
          </a:prstGeom>
          <a:noFill/>
          <a:ln/>
        </p:spPr>
        <p:txBody>
          <a:bodyPr wrap="square" lIns="0" tIns="0" rIns="0" bIns="0" rtlCol="0" anchor="ctr"/>
          <a:lstStyle/>
          <a:p>
            <a:pPr marL="0" indent="0">
              <a:lnSpc>
                <a:spcPct val="115000"/>
              </a:lnSpc>
              <a:buNone/>
            </a:pPr>
            <a:r>
              <a:rPr lang="en-US" sz="2600" b="1" dirty="0">
                <a:solidFill>
                  <a:srgbClr val="1A1613"/>
                </a:solidFill>
                <a:latin typeface="Arial" pitchFamily="34" charset="0"/>
                <a:ea typeface="Arial" pitchFamily="34" charset="-122"/>
                <a:cs typeface="Arial" pitchFamily="34" charset="-120"/>
              </a:rPr>
              <a:t>Der Firmenwagen war in keinem einzigen Interview ein Bindungsfaktor.</a:t>
            </a:r>
            <a:endParaRPr lang="en-US" sz="2600" dirty="0"/>
          </a:p>
        </p:txBody>
      </p:sp>
      <p:sp>
        <p:nvSpPr>
          <p:cNvPr id="8" name="Text 6"/>
          <p:cNvSpPr/>
          <p:nvPr/>
        </p:nvSpPr>
        <p:spPr>
          <a:xfrm>
            <a:off x="731520" y="2926080"/>
            <a:ext cx="10698480" cy="2011680"/>
          </a:xfrm>
          <a:prstGeom prst="rect">
            <a:avLst/>
          </a:prstGeom>
          <a:noFill/>
          <a:ln/>
        </p:spPr>
        <p:txBody>
          <a:bodyPr wrap="square" lIns="0" tIns="0" rIns="0" bIns="0" rtlCol="0" anchor="ctr"/>
          <a:lstStyle/>
          <a:p>
            <a:pPr marL="0" indent="0">
              <a:lnSpc>
                <a:spcPct val="125000"/>
              </a:lnSpc>
              <a:spcAft>
                <a:spcPts val="1400"/>
              </a:spcAft>
              <a:buNone/>
            </a:pPr>
            <a:r>
              <a:rPr lang="en-US" sz="1800" dirty="0">
                <a:solidFill>
                  <a:srgbClr val="1A1613"/>
                </a:solidFill>
                <a:latin typeface="Arial" pitchFamily="34" charset="0"/>
                <a:ea typeface="Arial" pitchFamily="34" charset="-122"/>
                <a:cs typeface="Arial" pitchFamily="34" charset="-120"/>
              </a:rPr>
              <a:t>Erwartet: Der Dienstwagen gilt im Vertrieb als klassisches Bindungsinstrument und ist der größte Einzelposten im Nebenleistungsbudget.</a:t>
            </a:r>
            <a:endParaRPr lang="en-US" sz="1800" dirty="0"/>
          </a:p>
          <a:p>
            <a:pPr marL="0" indent="0">
              <a:lnSpc>
                <a:spcPct val="125000"/>
              </a:lnSpc>
              <a:spcAft>
                <a:spcPts val="1400"/>
              </a:spcAft>
              <a:buNone/>
            </a:pPr>
            <a:r>
              <a:rPr lang="en-US" sz="1800" dirty="0">
                <a:solidFill>
                  <a:srgbClr val="1A1613"/>
                </a:solidFill>
                <a:latin typeface="Arial" pitchFamily="34" charset="0"/>
                <a:ea typeface="Arial" pitchFamily="34" charset="-122"/>
                <a:cs typeface="Arial" pitchFamily="34" charset="-120"/>
              </a:rPr>
              <a:t>Gefunden: Genannt wurde er nur als Selbstverständlichkeit — nie als Grund zu bleiben, aber zweimal als Ärgernis (Modellauswahl).</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1520" y="502920"/>
            <a:ext cx="8778240" cy="685800"/>
          </a:xfrm>
          <a:prstGeom prst="rect">
            <a:avLst/>
          </a:prstGeom>
          <a:noFill/>
          <a:ln/>
        </p:spPr>
        <p:txBody>
          <a:bodyPr wrap="square" lIns="0" tIns="0" rIns="0" bIns="0" rtlCol="0" anchor="ctr"/>
          <a:lstStyle/>
          <a:p>
            <a:pPr marL="0" indent="0">
              <a:buNone/>
            </a:pPr>
            <a:r>
              <a:rPr lang="en-US" sz="3000" b="1" dirty="0">
                <a:solidFill>
                  <a:srgbClr val="1A1613"/>
                </a:solidFill>
                <a:latin typeface="Arial" pitchFamily="34" charset="0"/>
                <a:ea typeface="Arial" pitchFamily="34" charset="-122"/>
                <a:cs typeface="Arial" pitchFamily="34" charset="-120"/>
              </a:rPr>
              <a:t>9 · Fazit</a:t>
            </a:r>
            <a:endParaRPr lang="en-US" sz="3000" dirty="0"/>
          </a:p>
        </p:txBody>
      </p:sp>
      <p:sp>
        <p:nvSpPr>
          <p:cNvPr id="3" name="Text 1"/>
          <p:cNvSpPr/>
          <p:nvPr/>
        </p:nvSpPr>
        <p:spPr>
          <a:xfrm>
            <a:off x="9692640" y="621792"/>
            <a:ext cx="1737360" cy="411480"/>
          </a:xfrm>
          <a:prstGeom prst="rect">
            <a:avLst/>
          </a:prstGeom>
          <a:noFill/>
          <a:ln/>
        </p:spPr>
        <p:txBody>
          <a:bodyPr wrap="square" lIns="0" tIns="0" rIns="0" bIns="0" rtlCol="0" anchor="ctr"/>
          <a:lstStyle/>
          <a:p>
            <a:pPr marL="0" indent="0" algn="r">
              <a:buNone/>
            </a:pPr>
            <a:r>
              <a:rPr lang="en-US" sz="1300" dirty="0">
                <a:solidFill>
                  <a:srgbClr val="786C60"/>
                </a:solidFill>
                <a:latin typeface="Arial" pitchFamily="34" charset="0"/>
                <a:ea typeface="Arial" pitchFamily="34" charset="-122"/>
                <a:cs typeface="Arial" pitchFamily="34" charset="-120"/>
              </a:rPr>
              <a:t>1,5 Min.</a:t>
            </a:r>
            <a:endParaRPr lang="en-US" sz="1300" dirty="0"/>
          </a:p>
        </p:txBody>
      </p:sp>
      <p:sp>
        <p:nvSpPr>
          <p:cNvPr id="4" name="Shape 2"/>
          <p:cNvSpPr/>
          <p:nvPr/>
        </p:nvSpPr>
        <p:spPr>
          <a:xfrm>
            <a:off x="731520" y="1325880"/>
            <a:ext cx="10698480" cy="0"/>
          </a:xfrm>
          <a:prstGeom prst="line">
            <a:avLst/>
          </a:prstGeom>
          <a:noFill/>
          <a:ln w="12700">
            <a:solidFill>
              <a:srgbClr val="D9D2CB"/>
            </a:solidFill>
            <a:prstDash val="solid"/>
          </a:ln>
        </p:spPr>
        <p:txBody>
          <a:bodyPr/>
          <a:lstStyle/>
          <a:p>
            <a:endParaRPr lang="de-DE"/>
          </a:p>
        </p:txBody>
      </p:sp>
      <p:sp>
        <p:nvSpPr>
          <p:cNvPr id="5" name="Text 3"/>
          <p:cNvSpPr/>
          <p:nvPr/>
        </p:nvSpPr>
        <p:spPr>
          <a:xfrm>
            <a:off x="731520" y="6172200"/>
            <a:ext cx="5486400" cy="320040"/>
          </a:xfrm>
          <a:prstGeom prst="rect">
            <a:avLst/>
          </a:prstGeom>
          <a:noFill/>
          <a:ln/>
        </p:spPr>
        <p:txBody>
          <a:bodyPr wrap="square" lIns="0" tIns="0" rIns="0" bIns="0" rtlCol="0" anchor="ctr"/>
          <a:lstStyle/>
          <a:p>
            <a:pPr marL="0" indent="0">
              <a:buNone/>
            </a:pPr>
            <a:r>
              <a:rPr lang="en-US" sz="1100" dirty="0">
                <a:solidFill>
                  <a:srgbClr val="786C60"/>
                </a:solidFill>
                <a:latin typeface="Arial" pitchFamily="34" charset="0"/>
                <a:ea typeface="Arial" pitchFamily="34" charset="-122"/>
                <a:cs typeface="Arial" pitchFamily="34" charset="-120"/>
              </a:rPr>
              <a:t>Folie 9 von 12  ·  Beispiel-Präsentation</a:t>
            </a:r>
            <a:endParaRPr lang="en-US" sz="1100" dirty="0"/>
          </a:p>
        </p:txBody>
      </p:sp>
      <p:sp>
        <p:nvSpPr>
          <p:cNvPr id="6" name="Text 4"/>
          <p:cNvSpPr/>
          <p:nvPr/>
        </p:nvSpPr>
        <p:spPr>
          <a:xfrm>
            <a:off x="7772400" y="6172200"/>
            <a:ext cx="3657600" cy="320040"/>
          </a:xfrm>
          <a:prstGeom prst="rect">
            <a:avLst/>
          </a:prstGeom>
          <a:noFill/>
          <a:ln/>
        </p:spPr>
        <p:txBody>
          <a:bodyPr wrap="square" lIns="0" tIns="0" rIns="0" bIns="0" rtlCol="0" anchor="ctr"/>
          <a:lstStyle/>
          <a:p>
            <a:pPr marL="0" indent="0" algn="r">
              <a:buNone/>
            </a:pPr>
            <a:r>
              <a:rPr lang="en-US" sz="1100" dirty="0">
                <a:solidFill>
                  <a:srgbClr val="786C60"/>
                </a:solidFill>
                <a:latin typeface="Arial" pitchFamily="34" charset="0"/>
                <a:ea typeface="Arial" pitchFamily="34" charset="-122"/>
                <a:cs typeface="Arial" pitchFamily="34" charset="-120"/>
              </a:rPr>
              <a:t>rockyourstudium.de</a:t>
            </a:r>
            <a:endParaRPr lang="en-US" sz="1100" dirty="0"/>
          </a:p>
        </p:txBody>
      </p:sp>
      <p:sp>
        <p:nvSpPr>
          <p:cNvPr id="7" name="Text 5"/>
          <p:cNvSpPr/>
          <p:nvPr/>
        </p:nvSpPr>
        <p:spPr>
          <a:xfrm>
            <a:off x="731520" y="1920240"/>
            <a:ext cx="10698480" cy="2377440"/>
          </a:xfrm>
          <a:prstGeom prst="rect">
            <a:avLst/>
          </a:prstGeom>
          <a:noFill/>
          <a:ln/>
        </p:spPr>
        <p:txBody>
          <a:bodyPr wrap="square" lIns="0" tIns="0" rIns="0" bIns="0" rtlCol="0" anchor="ctr"/>
          <a:lstStyle/>
          <a:p>
            <a:pPr marL="0" indent="0">
              <a:lnSpc>
                <a:spcPct val="130000"/>
              </a:lnSpc>
              <a:buNone/>
            </a:pPr>
            <a:r>
              <a:rPr lang="en-US" sz="2400" dirty="0">
                <a:solidFill>
                  <a:srgbClr val="1A1613"/>
                </a:solidFill>
                <a:latin typeface="Arial" pitchFamily="34" charset="0"/>
                <a:ea typeface="Arial" pitchFamily="34" charset="-122"/>
                <a:cs typeface="Arial" pitchFamily="34" charset="-120"/>
              </a:rPr>
              <a:t>Die Mitarbeiterbindung im Außendienst wird vor allem von der Führung vor Ort und von erlebter Autonomie beeinflusst, nicht von materiellen Nebenleistungen. Wer die Fluktuation senken will, setzt bei den Führungskräften an — nicht beim Budget.</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869</Words>
  <Application>Microsoft Macintosh PowerPoint</Application>
  <PresentationFormat>Breitbild</PresentationFormat>
  <Paragraphs>127</Paragraphs>
  <Slides>12</Slides>
  <Notes>12</Notes>
  <HiddenSlides>0</HiddenSlides>
  <MMClips>0</MMClips>
  <ScaleCrop>false</ScaleCrop>
  <HeadingPairs>
    <vt:vector size="6" baseType="variant">
      <vt:variant>
        <vt:lpstr>Verwendete Schriftarten</vt:lpstr>
      </vt:variant>
      <vt:variant>
        <vt:i4>1</vt:i4>
      </vt:variant>
      <vt:variant>
        <vt:lpstr>Design</vt:lpstr>
      </vt:variant>
      <vt:variant>
        <vt:i4>1</vt:i4>
      </vt:variant>
      <vt:variant>
        <vt:lpstr>Folientitel</vt:lpstr>
      </vt:variant>
      <vt:variant>
        <vt:i4>12</vt:i4>
      </vt:variant>
    </vt:vector>
  </HeadingPairs>
  <TitlesOfParts>
    <vt:vector size="14" baseType="lpstr">
      <vt:lpstr>Arial</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RockyourStudium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Kolloquium-Präsentation — ausgefülltes Beispiel</dc:title>
  <dc:subject>PptxGenJS Presentation</dc:subject>
  <dc:creator>RockyourStudium</dc:creator>
  <cp:lastModifiedBy>Patricia Findel</cp:lastModifiedBy>
  <cp:revision>3</cp:revision>
  <dcterms:created xsi:type="dcterms:W3CDTF">2026-08-07T15:27:32Z</dcterms:created>
  <dcterms:modified xsi:type="dcterms:W3CDTF">2026-08-07T15:44:39Z</dcterms:modified>
</cp:coreProperties>
</file>